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</p:sldMasterIdLst>
  <p:notesMasterIdLst>
    <p:notesMasterId r:id="rId30"/>
  </p:notesMasterIdLst>
  <p:sldIdLst>
    <p:sldId id="289" r:id="rId2"/>
    <p:sldId id="256" r:id="rId3"/>
    <p:sldId id="257" r:id="rId4"/>
    <p:sldId id="288" r:id="rId5"/>
    <p:sldId id="258" r:id="rId6"/>
    <p:sldId id="290" r:id="rId7"/>
    <p:sldId id="299" r:id="rId8"/>
    <p:sldId id="300" r:id="rId9"/>
    <p:sldId id="310" r:id="rId10"/>
    <p:sldId id="291" r:id="rId11"/>
    <p:sldId id="311" r:id="rId12"/>
    <p:sldId id="312" r:id="rId13"/>
    <p:sldId id="313" r:id="rId14"/>
    <p:sldId id="314" r:id="rId15"/>
    <p:sldId id="315" r:id="rId16"/>
    <p:sldId id="301" r:id="rId17"/>
    <p:sldId id="302" r:id="rId18"/>
    <p:sldId id="303" r:id="rId19"/>
    <p:sldId id="304" r:id="rId20"/>
    <p:sldId id="305" r:id="rId21"/>
    <p:sldId id="317" r:id="rId22"/>
    <p:sldId id="306" r:id="rId23"/>
    <p:sldId id="308" r:id="rId24"/>
    <p:sldId id="309" r:id="rId25"/>
    <p:sldId id="307" r:id="rId26"/>
    <p:sldId id="282" r:id="rId27"/>
    <p:sldId id="316" r:id="rId28"/>
    <p:sldId id="296" r:id="rId29"/>
  </p:sldIdLst>
  <p:sldSz cx="9144000" cy="6858000" type="screen4x3"/>
  <p:notesSz cx="7086600" cy="9024938"/>
  <p:embeddedFontLst>
    <p:embeddedFont>
      <p:font typeface="Calibri Light" panose="020F0302020204030204" pitchFamily="34" charset="0"/>
      <p:regular r:id="rId31"/>
      <p:italic r:id="rId32"/>
    </p:embeddedFont>
    <p:embeddedFont>
      <p:font typeface="Source Sans Pro" panose="020B0604020202020204" charset="0"/>
      <p:regular r:id="rId33"/>
      <p:bold r:id="rId34"/>
      <p:italic r:id="rId35"/>
      <p:boldItalic r:id="rId36"/>
    </p:embeddedFont>
    <p:embeddedFont>
      <p:font typeface="Stop" panose="04030805020B02020404" pitchFamily="82" charset="0"/>
      <p:regular r:id="rId37"/>
    </p:embeddedFon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Verdana" panose="020B060403050404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93"/>
    <a:srgbClr val="FFF2C9"/>
    <a:srgbClr val="FFE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DF1AF9-A95F-4E0A-8ACC-9AE71DA74054}">
  <a:tblStyle styleId="{1DDF1AF9-A95F-4E0A-8ACC-9AE71DA740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5" autoAdjust="0"/>
    <p:restoredTop sz="86401" autoAdjust="0"/>
  </p:normalViewPr>
  <p:slideViewPr>
    <p:cSldViewPr snapToGrid="0">
      <p:cViewPr varScale="1">
        <p:scale>
          <a:sx n="116" d="100"/>
          <a:sy n="116" d="100"/>
        </p:scale>
        <p:origin x="217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0225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4014788" y="0"/>
            <a:ext cx="3070225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287463" y="676275"/>
            <a:ext cx="4511675" cy="3384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08025" y="4286250"/>
            <a:ext cx="5670550" cy="406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572500"/>
            <a:ext cx="3070225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4014788" y="8572500"/>
            <a:ext cx="3070225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57975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1287463" y="676275"/>
            <a:ext cx="4511675" cy="3384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708025" y="4286250"/>
            <a:ext cx="5670550" cy="4062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Shape 139"/>
          <p:cNvSpPr txBox="1">
            <a:spLocks noGrp="1"/>
          </p:cNvSpPr>
          <p:nvPr>
            <p:ph type="sldNum" idx="12"/>
          </p:nvPr>
        </p:nvSpPr>
        <p:spPr>
          <a:xfrm>
            <a:off x="4014788" y="8572500"/>
            <a:ext cx="3070225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1119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708025" y="4286250"/>
            <a:ext cx="5670550" cy="406241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287463" y="676275"/>
            <a:ext cx="4511675" cy="3384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5967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708025" y="4286250"/>
            <a:ext cx="5670600" cy="4062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287463" y="676275"/>
            <a:ext cx="4511675" cy="3384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5590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1287463" y="676275"/>
            <a:ext cx="4511675" cy="3384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708660" y="4286839"/>
            <a:ext cx="5669400" cy="4061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9847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4FAC82-8A40-8D04-8E97-9DC4DB8A5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4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19E0F5C-6ACB-9625-E6D8-4FA8AA4A8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B712840-C1DF-BD41-14C2-F8ACE778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0379CD-6634-BAFB-3D8F-7874FA554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1E6632-962A-DDEC-2E27-36241828E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7659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238750-7CD7-5405-4B4F-6BBF4C891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6FEDE0B-ED9C-2E2A-4218-0D72D62F4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7D2C69F-C1AD-0140-62EF-2E4745A74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C0345F-642B-F989-E9FF-03B9A911F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A75366-6B4F-5142-F043-6E29EFF2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7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54AF93-DB3A-842C-1706-4F1AEECCD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EAF57A0-7C2F-F2E2-9D67-49C408B72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4589465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F502A37-93AB-3310-941B-704BAA817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E91411D-BDDC-DC52-AAF7-922159610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6E7FF8F-2A7D-1D44-561A-962B01ABE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886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137AC8-3610-8F83-8E9E-277B99223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DF20A8B-2F41-A1DB-AF1E-9F58691EA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39BF082-E76B-8E74-E915-BE621D3F7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E794B87-BD73-09A4-1279-EEA479FAC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BE8F155-88EC-5957-15FE-2C7B5F56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1F5707A-5330-8C32-C86A-02FD0390E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90078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72F708-0B5D-A149-DF50-910D74F56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DE4EDFB-B67A-370E-79EB-4ACD96600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09889A8-7F6B-F9CB-F3DB-4ECA10AFF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53B4EBC-FF3D-D4A0-B273-3B381F0AF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6E3A7D6-19B2-2DAC-9620-05E231562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4407FFA3-1E95-F5FF-308D-64D89523C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13FECBA-EA11-E9C7-946A-BCBEBD222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992F8CCF-9B2D-0454-D73C-61185FD62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4281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A5B97E-66D7-C1BB-A03C-EA424B1B7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BFAB520-495D-070E-38B3-3CAFFCC0F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E761FBE-4314-093B-36D1-4BA8384B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C12B7CF-CA49-9E22-E8C5-837E5E664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8387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DBD72A2-C69D-24F2-2AE1-358C79459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48A3EAB-6DE5-3C68-4B13-CA35C4A2A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CD0EB98-7EEF-9750-A880-A65D253EE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49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40F758-DF38-A934-7C5E-F1D3F30F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764C7B2-9FBA-475D-68F6-0C4FC83DC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3AF33BE-85C4-A2B1-FF30-61C6D0AE7F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1421355-2917-2E5E-6924-6395518B1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CD9E0B9-6B69-18D3-8AE8-8A9AC92E1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F54A112-82CA-6A07-9D83-BA90DE21D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7927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FF39C6-005F-9811-213D-FCB758AB1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8A1667D-2D11-A721-96D4-26FD1B4660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25BD910-F4C2-FF27-16D0-E1C73F3863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48B3A51-F4A1-0F1C-68E2-8D58DDC45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2F16405-9086-4EC2-5A0D-7D28C1F62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109C779-9C1D-DB14-26CE-8908A5697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9243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C7A6F4-D556-C7F7-9BF7-F20820319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434FCF8-A8EE-36BF-6D96-4F1FF7682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B3BB12-36E6-5846-E1E6-9B927E134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B1B407-A18F-1BB2-CFF9-BF9930C10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166F8F5-5DE5-DFD5-F2C6-5AE2CC99F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7881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43A2DA3-CCCD-B0F3-F5E7-A5DD6BA9A8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70FF458-7A38-6C82-0CF8-142C2D1518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4E6A8C3-85AF-01D2-4EB5-2980E8F71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29289AB-21D7-3154-3671-7036DB6C6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EFE4B20-5131-7136-06D4-4C987355E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7747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8472459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83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15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476E237-5217-A461-3068-EC0E0E3C2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7D267F2-08CD-F761-3018-1E3740CDE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2C84E39-8749-5A8E-B6CB-A50F90ED0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FA973-1786-456B-ACE4-FA845DFD6403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572252-DE56-CC61-2DB4-2BE4062574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171A5B-23F7-E7F6-F99A-4E50A0894F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00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oengg.com/" TargetMode="Externa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4914E7-CFD1-2454-93C1-7D395969FC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288" y="1081134"/>
            <a:ext cx="7893424" cy="4695733"/>
          </a:xfrm>
        </p:spPr>
        <p:txBody>
          <a:bodyPr>
            <a:normAutofit/>
          </a:bodyPr>
          <a:lstStyle/>
          <a:p>
            <a:r>
              <a:rPr lang="en-US" sz="4800" b="1" i="0" u="none" strike="noStrike" cap="none" dirty="0">
                <a:solidFill>
                  <a:srgbClr val="002060"/>
                </a:solidFill>
                <a:latin typeface="Stop" pitchFamily="82" charset="0"/>
                <a:ea typeface="Arial"/>
                <a:cs typeface="Arial"/>
                <a:sym typeface="Arial"/>
              </a:rPr>
              <a:t>PIONEER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FABRICATORS  LTD.</a:t>
            </a:r>
            <a:br>
              <a:rPr lang="en-US" sz="44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44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44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 ISO 9001 : 2015 Company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48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48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4800" b="1" i="0" u="none" strike="noStrike" cap="none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7590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ctrTitle"/>
          </p:nvPr>
        </p:nvSpPr>
        <p:spPr>
          <a:xfrm>
            <a:off x="1233331" y="200396"/>
            <a:ext cx="6495600" cy="7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600" b="0" i="0" u="none" strike="noStrike" cap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40" b="0" i="0" u="none" strike="noStrike" cap="none" dirty="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	</a:t>
            </a:r>
            <a:endParaRPr dirty="0"/>
          </a:p>
        </p:txBody>
      </p:sp>
      <p:sp>
        <p:nvSpPr>
          <p:cNvPr id="142" name="Shape 142"/>
          <p:cNvSpPr txBox="1"/>
          <p:nvPr/>
        </p:nvSpPr>
        <p:spPr>
          <a:xfrm>
            <a:off x="924379" y="348278"/>
            <a:ext cx="7295243" cy="5812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BRIEF INTRODUCTION</a:t>
            </a:r>
            <a:endParaRPr lang="en-US" sz="2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u="sng" dirty="0">
                <a:solidFill>
                  <a:srgbClr val="20124D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COMPANY ESTABLISHED IN THE YEAR 1987 BY LATE </a:t>
            </a:r>
            <a:r>
              <a:rPr lang="en-US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SH. RAJEEV KUMAR AGARWAL</a:t>
            </a: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CURRENT PROMOTERS OF THE COMPANY </a:t>
            </a:r>
          </a:p>
          <a:p>
            <a:pPr lvl="1"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- </a:t>
            </a:r>
            <a:r>
              <a:rPr lang="en-US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Mr. Prakher Rajeev</a:t>
            </a: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, B. Tech, IIT Dhanbad &amp; MBA ISB,     Hyderabad</a:t>
            </a:r>
          </a:p>
          <a:p>
            <a:pPr lvl="1" algn="just"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TWO MANUFACTURING PREMISES LOCATED AT MEERUT HAVING TOTAL AREA OF </a:t>
            </a:r>
            <a:r>
              <a:rPr lang="en-US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15000 </a:t>
            </a:r>
            <a:r>
              <a:rPr lang="en-US" b="1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Sqm</a:t>
            </a:r>
            <a:endParaRPr lang="en-US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85750" marR="0" lvl="0" indent="-2857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AVAILABLE MANUFACTURING CAPACITY </a:t>
            </a:r>
            <a:r>
              <a:rPr lang="en-US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12000 MT/ANNUM</a:t>
            </a: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R="0" lvl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solidFill>
                <a:srgbClr val="20124D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0201" y="5562600"/>
            <a:ext cx="57151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/>
          <p:nvPr/>
        </p:nvSpPr>
        <p:spPr>
          <a:xfrm>
            <a:off x="500100" y="480409"/>
            <a:ext cx="8143800" cy="609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400"/>
            </a:pPr>
            <a:r>
              <a:rPr lang="en-US" sz="2400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MAJOR EXPERIENCE</a:t>
            </a:r>
          </a:p>
          <a:p>
            <a:pPr marR="0" lvl="0" algn="ctr" rtl="0"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2400"/>
            </a:pPr>
            <a:endParaRPr lang="en-US" sz="2400" b="1" u="sng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285750" marR="0" lvl="0" indent="-285750" algn="l" rtl="0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More than </a:t>
            </a:r>
            <a:r>
              <a:rPr lang="en-US" b="1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4 Lacs </a:t>
            </a:r>
            <a:r>
              <a:rPr lang="en-US" b="1" i="0" u="none" strike="noStrike" cap="none" dirty="0" err="1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SqM</a:t>
            </a:r>
            <a:r>
              <a:rPr lang="en-US" b="1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 of Pre-Engineered, Pre – Fabricated Metro stations constructed for Delhi Metro Rail Corporation at Delhi, Jaipur, Mumbai on Design Build  </a:t>
            </a:r>
            <a:r>
              <a:rPr lang="en-US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asis.</a:t>
            </a:r>
          </a:p>
          <a:p>
            <a:pPr marL="285750" marR="0" lvl="0" indent="-285750" algn="l" rtl="0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Recently </a:t>
            </a:r>
            <a:r>
              <a:rPr lang="en-US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constructed 17 stations at Line 2A of Mumbai Metro </a:t>
            </a:r>
          </a:p>
          <a:p>
            <a:pPr marL="742950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Total Covered Area </a:t>
            </a:r>
            <a:r>
              <a:rPr lang="en-US" b="1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1,00,000 </a:t>
            </a:r>
            <a:r>
              <a:rPr lang="en-US" b="1" dirty="0" err="1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SqM</a:t>
            </a:r>
            <a:r>
              <a:rPr lang="en-US" b="1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742950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Total tonnage of work:  </a:t>
            </a:r>
            <a:r>
              <a:rPr lang="en-US" b="1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6,550 MT </a:t>
            </a:r>
          </a:p>
          <a:p>
            <a:pPr marL="742950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Completion Period of 16 months from availability of site</a:t>
            </a:r>
          </a:p>
          <a:p>
            <a:pPr marL="285750" marR="0" lvl="0" indent="-285750" algn="l" rtl="0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Fabrication, </a:t>
            </a:r>
            <a:r>
              <a:rPr lang="en-US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Erection and Launching of </a:t>
            </a: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More than </a:t>
            </a:r>
            <a:r>
              <a:rPr lang="en-US" b="1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25</a:t>
            </a:r>
            <a:r>
              <a:rPr lang="en-US" b="1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,000 MT</a:t>
            </a: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 of RDSO Approved steel bridges done for various divisions of Indian Railways</a:t>
            </a:r>
          </a:p>
          <a:p>
            <a:pPr marL="285750" marR="0" lvl="0" indent="-285750" algn="l" rtl="0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Recently constructed India’s largest FOB at Varanasi Cantt Station which is to be inaugurated by the Honorable Prime Minister of India.</a:t>
            </a:r>
          </a:p>
          <a:p>
            <a:pPr marL="742950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Total Quantity – </a:t>
            </a:r>
            <a:r>
              <a:rPr lang="en-US" b="1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1200 MT</a:t>
            </a:r>
          </a:p>
          <a:p>
            <a:pPr marL="742950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10 meter wide and 140 meter long</a:t>
            </a:r>
            <a:endParaRPr lang="en-US" dirty="0">
              <a:solidFill>
                <a:srgbClr val="4229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End launching done us</a:t>
            </a:r>
            <a:r>
              <a:rPr lang="en-US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ing push and pull method in blocks provided by Railway.</a:t>
            </a:r>
            <a:endParaRPr i="0" u="none" strike="noStrike" cap="none" dirty="0">
              <a:solidFill>
                <a:srgbClr val="4229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649EAD-2E71-8893-D12C-F60C9BDEE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52708"/>
            <a:ext cx="8520600" cy="589974"/>
          </a:xfrm>
        </p:spPr>
        <p:txBody>
          <a:bodyPr>
            <a:normAutofit/>
          </a:bodyPr>
          <a:lstStyle/>
          <a:p>
            <a:pPr algn="ctr"/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MAJOR ACHIEVEMENTS</a:t>
            </a:r>
            <a:endParaRPr lang="en-IN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A023E6D-0FA7-0A9B-4D23-92BCFB444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42682"/>
            <a:ext cx="8520600" cy="51771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/>
              <a:t>CONSTRUCTED OIL DEPOT FOR </a:t>
            </a:r>
            <a:r>
              <a:rPr lang="en-US" sz="1800" b="1" dirty="0"/>
              <a:t>IOCL AT LADAKH DURING THE KARGIL WAR</a:t>
            </a:r>
          </a:p>
          <a:p>
            <a:pPr>
              <a:lnSpc>
                <a:spcPct val="150000"/>
              </a:lnSpc>
            </a:pPr>
            <a:r>
              <a:rPr lang="en-IN" sz="1800" dirty="0"/>
              <a:t>CONSTRUCTED THE STEEL STRUCTURE DOME </a:t>
            </a:r>
            <a:r>
              <a:rPr lang="en-IN" sz="1800" b="1" dirty="0"/>
              <a:t>FOR METRO BHAWAN AT A HEIGHT OF 50 METERS</a:t>
            </a:r>
            <a:endParaRPr lang="en-IN" sz="1800" dirty="0"/>
          </a:p>
          <a:p>
            <a:pPr>
              <a:lnSpc>
                <a:spcPct val="150000"/>
              </a:lnSpc>
            </a:pPr>
            <a:r>
              <a:rPr lang="en-IN" sz="1800" dirty="0"/>
              <a:t>BECAME LARGIEST SUPPLIER OF</a:t>
            </a:r>
            <a:r>
              <a:rPr lang="en-IN" sz="1800" b="1" dirty="0"/>
              <a:t> LOCOMOTIVE CHASSIS TO DIESEL LOCOMOTIVE WORK </a:t>
            </a:r>
            <a:r>
              <a:rPr lang="en-IN" sz="1800" dirty="0"/>
              <a:t>IN THE YEAR 2016, 2017</a:t>
            </a:r>
          </a:p>
          <a:p>
            <a:pPr>
              <a:lnSpc>
                <a:spcPct val="150000"/>
              </a:lnSpc>
            </a:pPr>
            <a:r>
              <a:rPr lang="en-IN" sz="1800" dirty="0"/>
              <a:t>PART OF THE COMPANIES THAT CONTRIBUTED TO CONSTRUCTION OF </a:t>
            </a:r>
            <a:r>
              <a:rPr lang="en-IN" sz="1800" b="1" dirty="0"/>
              <a:t>BANDRA WORLI SEA LINK, THE LARGEST SEA BRIDGE IN INDIA</a:t>
            </a:r>
          </a:p>
          <a:p>
            <a:pPr>
              <a:lnSpc>
                <a:spcPct val="150000"/>
              </a:lnSpc>
            </a:pPr>
            <a:r>
              <a:rPr lang="en-IN" sz="1800" dirty="0"/>
              <a:t>REGULAR VENDOR OF </a:t>
            </a:r>
            <a:r>
              <a:rPr lang="en-IN" sz="1800" b="1" dirty="0"/>
              <a:t>DMRC</a:t>
            </a:r>
            <a:r>
              <a:rPr lang="en-IN" sz="1800" dirty="0"/>
              <a:t> SINCE ITS INCORPORATION AND STARTING WORK SINCE 2003</a:t>
            </a:r>
          </a:p>
          <a:p>
            <a:pPr>
              <a:lnSpc>
                <a:spcPct val="150000"/>
              </a:lnSpc>
            </a:pPr>
            <a:r>
              <a:rPr lang="en-IN" sz="1800" dirty="0"/>
              <a:t>PART OF THE COMPANIES THAT CONTRIBUTED TO CONSTRUCTION OF </a:t>
            </a:r>
            <a:r>
              <a:rPr lang="en-IN" sz="1800" b="1" dirty="0"/>
              <a:t>NAINI BRIDGE, ALLAHABAD, THE CABLE STAYED </a:t>
            </a:r>
          </a:p>
          <a:p>
            <a:pPr>
              <a:lnSpc>
                <a:spcPct val="150000"/>
              </a:lnSpc>
            </a:pPr>
            <a:r>
              <a:rPr lang="en-IN" sz="1800" dirty="0"/>
              <a:t>ONLY ONE MAJOR FATALITIES RECORDED AT CONSTRUCTION SITES TILL DATE</a:t>
            </a:r>
          </a:p>
        </p:txBody>
      </p:sp>
    </p:spTree>
    <p:extLst>
      <p:ext uri="{BB962C8B-B14F-4D97-AF65-F5344CB8AC3E}">
        <p14:creationId xmlns:p14="http://schemas.microsoft.com/office/powerpoint/2010/main" val="317087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/>
          <p:nvPr/>
        </p:nvSpPr>
        <p:spPr>
          <a:xfrm>
            <a:off x="757846" y="134496"/>
            <a:ext cx="7654121" cy="871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u="sn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APPROVALS</a:t>
            </a:r>
            <a:r>
              <a:rPr lang="en-US" sz="3200" b="1" i="1" u="sng" strike="noStrike" cap="none" dirty="0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850338" y="717751"/>
            <a:ext cx="7443327" cy="378565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b="1" dirty="0">
                <a:latin typeface="Calibri" pitchFamily="34" charset="0"/>
                <a:ea typeface="Calibri"/>
                <a:cs typeface="Calibri" pitchFamily="34" charset="0"/>
                <a:sym typeface="Calibri"/>
              </a:rPr>
              <a:t>ISO 9001:2015 </a:t>
            </a: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  <a:sym typeface="Calibri"/>
              </a:rPr>
              <a:t>		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</a:rPr>
              <a:t>Approved by </a:t>
            </a:r>
            <a:r>
              <a:rPr lang="en-US" sz="1600" b="1" dirty="0">
                <a:latin typeface="Calibri" pitchFamily="34" charset="0"/>
                <a:ea typeface="Calibri"/>
                <a:cs typeface="Calibri" pitchFamily="34" charset="0"/>
              </a:rPr>
              <a:t>RDSO</a:t>
            </a: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</a:rPr>
              <a:t> since </a:t>
            </a:r>
            <a:r>
              <a:rPr lang="en-US" sz="1600" b="1" dirty="0">
                <a:latin typeface="Calibri" pitchFamily="34" charset="0"/>
                <a:ea typeface="Calibri"/>
                <a:cs typeface="Calibri" pitchFamily="34" charset="0"/>
              </a:rPr>
              <a:t>2006</a:t>
            </a: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</a:rPr>
              <a:t> for Fabrication and Erection of Railway spans, Approved by Chief Controller of Explosives since </a:t>
            </a:r>
            <a:r>
              <a:rPr lang="en-US" sz="1600" b="1" dirty="0">
                <a:latin typeface="Calibri" pitchFamily="34" charset="0"/>
                <a:ea typeface="Calibri"/>
                <a:cs typeface="Calibri" pitchFamily="34" charset="0"/>
              </a:rPr>
              <a:t>1993</a:t>
            </a: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</a:rPr>
              <a:t> for manufacturing pressure vessels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  <a:sym typeface="Calibri"/>
              </a:rPr>
              <a:t>Approved by DIESEL LOCOMOTIVE WORKS, VARANASI since </a:t>
            </a:r>
            <a:r>
              <a:rPr lang="en-US" sz="1600" b="1" dirty="0">
                <a:latin typeface="Calibri" pitchFamily="34" charset="0"/>
                <a:ea typeface="Calibri"/>
                <a:cs typeface="Calibri" pitchFamily="34" charset="0"/>
                <a:sym typeface="Calibri"/>
              </a:rPr>
              <a:t>2009</a:t>
            </a: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  <a:sym typeface="Calibri"/>
              </a:rPr>
              <a:t> for manufacturing of locomotive chassis</a:t>
            </a: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  <a:sym typeface="Calibri"/>
              </a:rPr>
              <a:t>BHEL – HARIDWAR</a:t>
            </a: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  <a:sym typeface="Calibri"/>
              </a:rPr>
              <a:t>BHEL – BHOPAL</a:t>
            </a: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  <a:sym typeface="Calibri"/>
              </a:rPr>
              <a:t>BHEL – VARANASI</a:t>
            </a:r>
          </a:p>
          <a:p>
            <a:pPr marL="342900" lvl="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Calibri" pitchFamily="34" charset="0"/>
                <a:ea typeface="Calibri"/>
                <a:cs typeface="Calibri" pitchFamily="34" charset="0"/>
                <a:sym typeface="Calibri"/>
              </a:rPr>
              <a:t>BHEL – HYDERABAD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4048D78-9550-9A6C-4D06-1E78884A9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629956"/>
          </a:xfrm>
        </p:spPr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 FACILITIES</a:t>
            </a:r>
            <a:endParaRPr lang="en-IN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0507D50-9514-5677-2DDC-031A7AE28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995084"/>
            <a:ext cx="7886700" cy="5181880"/>
          </a:xfrm>
        </p:spPr>
        <p:txBody>
          <a:bodyPr>
            <a:normAutofit fontScale="77500" lnSpcReduction="20000"/>
          </a:bodyPr>
          <a:lstStyle/>
          <a:p>
            <a:r>
              <a:rPr lang="en-US" sz="1800" dirty="0"/>
              <a:t>COVERED AREA – 3 BAYS WITH TOTAL COVERED AREA OF 6000 </a:t>
            </a:r>
            <a:r>
              <a:rPr lang="en-US" sz="1800" dirty="0" err="1"/>
              <a:t>SqM</a:t>
            </a:r>
            <a:endParaRPr lang="en-US" sz="1800" dirty="0"/>
          </a:p>
          <a:p>
            <a:r>
              <a:rPr lang="en-US" sz="1800" dirty="0"/>
              <a:t>TEMPLATE LAYOUT AREA- 3 NOS</a:t>
            </a:r>
          </a:p>
          <a:p>
            <a:pPr>
              <a:tabLst>
                <a:tab pos="719138" algn="l"/>
              </a:tabLst>
            </a:pPr>
            <a:r>
              <a:rPr lang="en-US" sz="1800" dirty="0"/>
              <a:t>                           10mtr x 4mtr</a:t>
            </a:r>
          </a:p>
          <a:p>
            <a:pPr>
              <a:tabLst>
                <a:tab pos="719138" algn="l"/>
              </a:tabLst>
            </a:pPr>
            <a:r>
              <a:rPr lang="en-US" sz="1800" dirty="0"/>
              <a:t>                           4mtr x 22mtr</a:t>
            </a:r>
          </a:p>
          <a:p>
            <a:pPr>
              <a:tabLst>
                <a:tab pos="719138" algn="l"/>
              </a:tabLst>
            </a:pPr>
            <a:r>
              <a:rPr lang="en-US" sz="1800" dirty="0"/>
              <a:t>                           6.5mtr x 4mtr</a:t>
            </a:r>
          </a:p>
          <a:p>
            <a:r>
              <a:rPr lang="en-US" sz="1800" dirty="0"/>
              <a:t>OXY FUEL AND PLASMA CNC CUTTING MACHINES – 2 NOS</a:t>
            </a:r>
          </a:p>
          <a:p>
            <a:pPr lvl="1"/>
            <a:r>
              <a:rPr lang="en-US" sz="1400" dirty="0"/>
              <a:t>BED SIZE 3000 X 13000 MM (Thickness Up to 200mm)</a:t>
            </a:r>
          </a:p>
          <a:p>
            <a:r>
              <a:rPr lang="en-US" sz="1800" dirty="0"/>
              <a:t>CNC DRILLING MACHINE WITH 2 SPINDLE – 1 NO.</a:t>
            </a:r>
          </a:p>
          <a:p>
            <a:pPr lvl="1"/>
            <a:r>
              <a:rPr lang="en-US" sz="1400" dirty="0"/>
              <a:t>BED SIZE 2500 X 2500 MM (Drill Thickness Up to 50mm)</a:t>
            </a:r>
          </a:p>
          <a:p>
            <a:r>
              <a:rPr lang="en-US" sz="1800" dirty="0"/>
              <a:t>BEAM/FLANGE STRAIGHTENING MACHINE – 1 NO. </a:t>
            </a:r>
          </a:p>
          <a:p>
            <a:r>
              <a:rPr lang="en-US" sz="1800" dirty="0"/>
              <a:t>BEAM FITUP BEDS – AREA OF 10 METERS X 50 METERS</a:t>
            </a:r>
          </a:p>
          <a:p>
            <a:r>
              <a:rPr lang="en-US" sz="1800" dirty="0"/>
              <a:t>ASSEMBLY AREA- 25MTR X 80MTR </a:t>
            </a:r>
          </a:p>
          <a:p>
            <a:r>
              <a:rPr lang="en-US" sz="1800" dirty="0"/>
              <a:t>STACKING AREA- 22MTR X 30MTR</a:t>
            </a:r>
          </a:p>
          <a:p>
            <a:r>
              <a:rPr lang="en-US" sz="1800" dirty="0"/>
              <a:t>BEAM WELDING – 6 NOS SAW MACHIINES</a:t>
            </a:r>
          </a:p>
          <a:p>
            <a:r>
              <a:rPr lang="en-US" sz="1800" dirty="0"/>
              <a:t>MIG MACHINES – 20 NOS</a:t>
            </a:r>
          </a:p>
          <a:p>
            <a:r>
              <a:rPr lang="en-US" sz="1800" dirty="0"/>
              <a:t>SMAW MACHINES- 20 NOS</a:t>
            </a:r>
          </a:p>
          <a:p>
            <a:r>
              <a:rPr lang="en-US" sz="1800" dirty="0"/>
              <a:t>BROACH CUTTERS – 20 NOS, MAX DIA 60 MM AND THICK 100 MM</a:t>
            </a:r>
          </a:p>
          <a:p>
            <a:r>
              <a:rPr lang="en-IN" sz="1800" dirty="0"/>
              <a:t>SAND BLASTING &amp; PAINTING – COVERED AREA OF 800 Sqm. WITH FOUR COMPRESSORS AND CORRESPONDING EQUIPMENTS &amp; 4 AIRLESS MACHINES</a:t>
            </a:r>
          </a:p>
          <a:p>
            <a:r>
              <a:rPr lang="en-IN" sz="1800" dirty="0"/>
              <a:t>EOT CRANES – 7 NOS WITH MAXIMUM LIFITING CAPACITY OF 75 MT </a:t>
            </a:r>
          </a:p>
          <a:p>
            <a:r>
              <a:rPr lang="en-IN" sz="1800" dirty="0"/>
              <a:t>MOBILE CRANES – 2 Nos hydra for shifting &amp; Loading Material</a:t>
            </a:r>
          </a:p>
        </p:txBody>
      </p:sp>
    </p:spTree>
    <p:extLst>
      <p:ext uri="{BB962C8B-B14F-4D97-AF65-F5344CB8AC3E}">
        <p14:creationId xmlns:p14="http://schemas.microsoft.com/office/powerpoint/2010/main" val="510308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499847"/>
          </a:xfrm>
        </p:spPr>
        <p:txBody>
          <a:bodyPr>
            <a:normAutofit/>
          </a:bodyPr>
          <a:lstStyle/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 &amp; EQUIPMENT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62617" y="1110006"/>
            <a:ext cx="3852735" cy="270333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4662617" y="4081849"/>
            <a:ext cx="3852735" cy="2520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86031" y="947352"/>
            <a:ext cx="3822357" cy="186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CNC PLASMA CUTTING 1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662616" y="931768"/>
            <a:ext cx="3822357" cy="186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CNC PLASMA / OXY CUTTING 2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95276" y="3854529"/>
            <a:ext cx="8012584" cy="186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EOT CRANES (7 in 4 Bays)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29" y="4081850"/>
            <a:ext cx="3822359" cy="25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1" y="1110006"/>
            <a:ext cx="3822358" cy="270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146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1" y="365127"/>
            <a:ext cx="7886700" cy="4998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 &amp; EQUIPMENT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62617" y="1293342"/>
            <a:ext cx="3852735" cy="530850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486033" y="4081849"/>
            <a:ext cx="3822356" cy="2520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43913" y="963828"/>
            <a:ext cx="1589904" cy="241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CNC DRILLING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824152" y="963828"/>
            <a:ext cx="2125363" cy="241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STRAIGHTENING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243913" y="3813341"/>
            <a:ext cx="1589904" cy="2578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HYDRAULIC PRESS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32" y="1301637"/>
            <a:ext cx="3736631" cy="251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313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8651" y="365127"/>
            <a:ext cx="7886700" cy="4998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PLANT &amp; EQUIPMENT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243913" y="963828"/>
            <a:ext cx="1589904" cy="241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Welding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824152" y="963828"/>
            <a:ext cx="2125363" cy="241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FABRICATION BAY</a:t>
            </a:r>
            <a:endParaRPr lang="en-IN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6033" y="1329764"/>
            <a:ext cx="3822356" cy="529963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1329764"/>
            <a:ext cx="4391024" cy="529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87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A42FFF-BCCC-3E82-B6BD-1EAA39A54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71" y="584402"/>
            <a:ext cx="8393029" cy="763500"/>
          </a:xfrm>
        </p:spPr>
        <p:txBody>
          <a:bodyPr>
            <a:normAutofit/>
          </a:bodyPr>
          <a:lstStyle/>
          <a:p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Erection &amp; Launching Facility</a:t>
            </a:r>
            <a:endParaRPr lang="en-IN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A198B61-3F3F-51B4-8A3B-47B148001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1" y="1276907"/>
            <a:ext cx="8520600" cy="31695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/>
              <a:t>Winch Machines - 8 Nos. with capacity of 10 MT each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CC cribs  - 400 Nos, Used for material stacking and temporary support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Derrick – 3 Nos used for manual erection and metro stations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Wooden Sleepers – 1000 Nos, used during launching process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Temporary Structure – 200 MT, used during launching of girders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Pulleys, Turnbuckles, Slings, D-Shackles available as per requirement</a:t>
            </a:r>
          </a:p>
          <a:p>
            <a:pPr>
              <a:lnSpc>
                <a:spcPct val="150000"/>
              </a:lnSpc>
            </a:pPr>
            <a:r>
              <a:rPr lang="en-US" sz="1800" dirty="0"/>
              <a:t>Mobile Crane - Partnership with various vendors in Delhi, NCR region</a:t>
            </a:r>
            <a:endParaRPr lang="en-IN" sz="1800" dirty="0"/>
          </a:p>
        </p:txBody>
      </p:sp>
    </p:spTree>
    <p:extLst>
      <p:ext uri="{BB962C8B-B14F-4D97-AF65-F5344CB8AC3E}">
        <p14:creationId xmlns:p14="http://schemas.microsoft.com/office/powerpoint/2010/main" val="3044123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170" y="136167"/>
            <a:ext cx="8520600" cy="4734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Machine List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57275"/>
            <a:ext cx="8520600" cy="503455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628650"/>
            <a:ext cx="8875059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89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170" y="136167"/>
            <a:ext cx="8520600" cy="4734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Machine List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57275"/>
            <a:ext cx="8520600" cy="503455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609601"/>
            <a:ext cx="8636934" cy="600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89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170" y="136167"/>
            <a:ext cx="8520600" cy="4734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Machine List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57275"/>
            <a:ext cx="8520600" cy="503455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600075"/>
            <a:ext cx="8684559" cy="601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558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170" y="136167"/>
            <a:ext cx="8520600" cy="4734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Machine List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57275"/>
            <a:ext cx="8520600" cy="503455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676275"/>
            <a:ext cx="8875059" cy="5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3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170" y="136167"/>
            <a:ext cx="8520600" cy="47343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Machine List</a:t>
            </a:r>
            <a:endParaRPr lang="en-IN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1700" y="1057275"/>
            <a:ext cx="8520600" cy="5034558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628650"/>
            <a:ext cx="8875059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81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6" y="466726"/>
            <a:ext cx="2303859" cy="43815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RDSO APPROVAL</a:t>
            </a:r>
            <a:endParaRPr lang="en-IN" dirty="0"/>
          </a:p>
        </p:txBody>
      </p:sp>
      <p:sp>
        <p:nvSpPr>
          <p:cNvPr id="9" name="Content Placeholder 8"/>
          <p:cNvSpPr>
            <a:spLocks noGrp="1"/>
          </p:cNvSpPr>
          <p:nvPr>
            <p:ph type="body" sz="half" idx="2"/>
          </p:nvPr>
        </p:nvSpPr>
        <p:spPr>
          <a:xfrm>
            <a:off x="182166" y="1038225"/>
            <a:ext cx="2949179" cy="78105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Registration ID- 14062</a:t>
            </a:r>
          </a:p>
          <a:p>
            <a:pPr marL="0" indent="0" algn="ctr">
              <a:buNone/>
            </a:pPr>
            <a:r>
              <a:rPr lang="en-US" dirty="0"/>
              <a:t>Annual Production Capacity- 10000 MT</a:t>
            </a:r>
            <a:endParaRPr lang="en-IN" dirty="0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xmlns="" id="{3D9547D6-423C-47CA-A77E-209E4AFA1CA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214" b="3214"/>
          <a:stretch>
            <a:fillRect/>
          </a:stretch>
        </p:blipFill>
        <p:spPr>
          <a:xfrm>
            <a:off x="3787775" y="271463"/>
            <a:ext cx="4729163" cy="6259512"/>
          </a:xfrm>
        </p:spPr>
      </p:pic>
    </p:spTree>
    <p:extLst>
      <p:ext uri="{BB962C8B-B14F-4D97-AF65-F5344CB8AC3E}">
        <p14:creationId xmlns:p14="http://schemas.microsoft.com/office/powerpoint/2010/main" val="2666857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091" y="298450"/>
            <a:ext cx="1859359" cy="5143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b="1" dirty="0"/>
              <a:t>FIRM REGISTRATION DETAIL</a:t>
            </a:r>
            <a:endParaRPr lang="en-IN" sz="1800" b="1" dirty="0"/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2" b="9492"/>
          <a:stretch>
            <a:fillRect/>
          </a:stretch>
        </p:blipFill>
        <p:spPr>
          <a:xfrm>
            <a:off x="2762250" y="190500"/>
            <a:ext cx="5392738" cy="6181725"/>
          </a:xfrm>
        </p:spPr>
      </p:pic>
    </p:spTree>
    <p:extLst>
      <p:ext uri="{BB962C8B-B14F-4D97-AF65-F5344CB8AC3E}">
        <p14:creationId xmlns:p14="http://schemas.microsoft.com/office/powerpoint/2010/main" val="3476680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57175"/>
            <a:ext cx="2876550" cy="542925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FACTORY LICENSE </a:t>
            </a:r>
            <a:endParaRPr lang="en-IN" sz="2800" b="1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4" b="6394"/>
          <a:stretch>
            <a:fillRect/>
          </a:stretch>
        </p:blipFill>
        <p:spPr>
          <a:xfrm>
            <a:off x="2705101" y="171450"/>
            <a:ext cx="5811838" cy="6267450"/>
          </a:xfrm>
        </p:spPr>
      </p:pic>
    </p:spTree>
    <p:extLst>
      <p:ext uri="{BB962C8B-B14F-4D97-AF65-F5344CB8AC3E}">
        <p14:creationId xmlns:p14="http://schemas.microsoft.com/office/powerpoint/2010/main" val="3096449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276" y="0"/>
            <a:ext cx="6044223" cy="6581775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05966" y="190500"/>
            <a:ext cx="2949179" cy="762000"/>
          </a:xfrm>
        </p:spPr>
        <p:txBody>
          <a:bodyPr/>
          <a:lstStyle/>
          <a:p>
            <a:r>
              <a:rPr lang="en-US" b="1" dirty="0"/>
              <a:t>ISO 9001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6963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05966" y="190500"/>
            <a:ext cx="2949179" cy="762000"/>
          </a:xfrm>
        </p:spPr>
        <p:txBody>
          <a:bodyPr/>
          <a:lstStyle/>
          <a:p>
            <a:r>
              <a:rPr lang="en-US" b="1" dirty="0"/>
              <a:t>ISO 9001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32962"/>
            <a:ext cx="5738132" cy="643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90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54248" y="495301"/>
            <a:ext cx="1566315" cy="279056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Udyam</a:t>
            </a:r>
            <a:r>
              <a:rPr lang="en-US" dirty="0"/>
              <a:t/>
            </a:r>
            <a:br>
              <a:rPr lang="en-US" dirty="0"/>
            </a:b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41" y="523469"/>
            <a:ext cx="8183117" cy="5811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69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8651" y="104775"/>
            <a:ext cx="7886700" cy="600075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Organization Chart</a:t>
            </a:r>
            <a:endParaRPr lang="en-IN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762000"/>
            <a:ext cx="8534400" cy="5981700"/>
          </a:xfrm>
        </p:spPr>
      </p:pic>
    </p:spTree>
    <p:extLst>
      <p:ext uri="{BB962C8B-B14F-4D97-AF65-F5344CB8AC3E}">
        <p14:creationId xmlns:p14="http://schemas.microsoft.com/office/powerpoint/2010/main" val="2564420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2641" y="333375"/>
            <a:ext cx="2949179" cy="39052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QA-QC PROCESS</a:t>
            </a:r>
            <a:endParaRPr lang="en-IN" b="1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3" b="8143"/>
          <a:stretch>
            <a:fillRect/>
          </a:stretch>
        </p:blipFill>
        <p:spPr>
          <a:xfrm>
            <a:off x="2857500" y="419100"/>
            <a:ext cx="2781300" cy="53244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239316" y="1085850"/>
            <a:ext cx="2361009" cy="3811588"/>
          </a:xfrm>
        </p:spPr>
        <p:txBody>
          <a:bodyPr/>
          <a:lstStyle/>
          <a:p>
            <a:r>
              <a:rPr lang="en-US" sz="1600" dirty="0"/>
              <a:t>DPT- </a:t>
            </a:r>
            <a:r>
              <a:rPr lang="en-US" sz="1600" dirty="0" err="1"/>
              <a:t>Inhouse</a:t>
            </a:r>
            <a:endParaRPr lang="en-US" sz="1600" dirty="0"/>
          </a:p>
          <a:p>
            <a:r>
              <a:rPr lang="en-US" sz="1600" dirty="0"/>
              <a:t>UT- </a:t>
            </a:r>
            <a:r>
              <a:rPr lang="en-US" sz="1600" dirty="0" err="1"/>
              <a:t>Inhouse</a:t>
            </a:r>
            <a:endParaRPr lang="en-US" sz="1600" dirty="0"/>
          </a:p>
          <a:p>
            <a:r>
              <a:rPr lang="en-US" sz="1600" dirty="0"/>
              <a:t>PAUT- Outsourced</a:t>
            </a:r>
          </a:p>
          <a:p>
            <a:r>
              <a:rPr lang="en-US" sz="1600" dirty="0"/>
              <a:t>Chemical and Mechanical Testing- Outsourced from NABL approved Lab</a:t>
            </a:r>
          </a:p>
          <a:p>
            <a:endParaRPr lang="en-IN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850" y="200024"/>
            <a:ext cx="2828925" cy="561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23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0" y="152401"/>
            <a:ext cx="3603655" cy="6496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622" y="85724"/>
            <a:ext cx="4740553" cy="656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94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28651" y="104775"/>
            <a:ext cx="7886700" cy="78105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/>
              <a:t>Artisans- Involved in Cutting, Welding, Drilling, Blasting, Metalizing &amp; Painting</a:t>
            </a:r>
            <a:endParaRPr lang="en-IN" sz="2400" b="1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1038225"/>
            <a:ext cx="8686800" cy="5295900"/>
          </a:xfrm>
        </p:spPr>
      </p:pic>
    </p:spTree>
    <p:extLst>
      <p:ext uri="{BB962C8B-B14F-4D97-AF65-F5344CB8AC3E}">
        <p14:creationId xmlns:p14="http://schemas.microsoft.com/office/powerpoint/2010/main" val="639899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367554" y="353876"/>
            <a:ext cx="8151297" cy="41229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sng" cap="all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Fabrication UNIT</a:t>
            </a:r>
            <a:endParaRPr sz="2400" b="1" u="sng" cap="all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927" y="1457326"/>
            <a:ext cx="8039100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Address- B-2 </a:t>
            </a:r>
            <a:r>
              <a:rPr lang="en-US" dirty="0" err="1"/>
              <a:t>Saraswati</a:t>
            </a:r>
            <a:r>
              <a:rPr lang="en-US" dirty="0"/>
              <a:t> Industrial Area, </a:t>
            </a:r>
            <a:r>
              <a:rPr lang="en-US" dirty="0" err="1"/>
              <a:t>Partapur</a:t>
            </a:r>
            <a:r>
              <a:rPr lang="en-US" dirty="0"/>
              <a:t> (Meerut)- 250103</a:t>
            </a:r>
          </a:p>
          <a:p>
            <a:pPr algn="ctr"/>
            <a:r>
              <a:rPr lang="en-US" b="1" dirty="0"/>
              <a:t>Fabrication Shop</a:t>
            </a:r>
          </a:p>
          <a:p>
            <a:pPr algn="ctr"/>
            <a:endParaRPr lang="en-US" b="1" dirty="0"/>
          </a:p>
          <a:p>
            <a:r>
              <a:rPr lang="en-US" dirty="0"/>
              <a:t>Template Area- Bed Plate in shop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10mtr x 4mtr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4mtrx 22mtr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6.5mtrx 4mtr</a:t>
            </a:r>
          </a:p>
          <a:p>
            <a:pPr marL="342900" indent="-342900">
              <a:buFont typeface="+mj-lt"/>
              <a:buAutoNum type="arabicPeriod"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12763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137" y="397784"/>
            <a:ext cx="3562349" cy="2280102"/>
          </a:xfrm>
        </p:spPr>
        <p:txBody>
          <a:bodyPr>
            <a:normAutofit/>
          </a:bodyPr>
          <a:lstStyle/>
          <a:p>
            <a:r>
              <a:rPr lang="en-US" sz="2800" dirty="0"/>
              <a:t>Power Demand- </a:t>
            </a:r>
            <a:br>
              <a:rPr lang="en-US" sz="2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Installed Power Supply-</a:t>
            </a:r>
            <a:endParaRPr lang="en-IN" sz="2800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xmlns="" id="{EFDE8E50-5093-4E16-A641-A0E76FD10D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5972" y="194295"/>
            <a:ext cx="4497219" cy="6469409"/>
          </a:xfrm>
        </p:spPr>
      </p:pic>
    </p:spTree>
    <p:extLst>
      <p:ext uri="{BB962C8B-B14F-4D97-AF65-F5344CB8AC3E}">
        <p14:creationId xmlns:p14="http://schemas.microsoft.com/office/powerpoint/2010/main" val="2670701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99"/>
          <p:cNvSpPr/>
          <p:nvPr/>
        </p:nvSpPr>
        <p:spPr>
          <a:xfrm>
            <a:off x="647700" y="1544393"/>
            <a:ext cx="8077200" cy="892552"/>
          </a:xfrm>
          <a:prstGeom prst="rect">
            <a:avLst/>
          </a:prstGeom>
          <a:blipFill rotWithShape="1">
            <a:blip r:embed="rId2">
              <a:alphaModFix amt="37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rgbClr val="422904"/>
                </a:solidFill>
                <a:latin typeface="Stop" panose="04030805020B02020404" pitchFamily="82" charset="0"/>
                <a:ea typeface="Arial"/>
                <a:cs typeface="Arial"/>
                <a:sym typeface="Arial"/>
              </a:rPr>
              <a:t>Pioneer</a:t>
            </a:r>
            <a:r>
              <a:rPr lang="en-US" sz="4000" b="1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strike="noStrike" cap="none" dirty="0">
                <a:solidFill>
                  <a:srgbClr val="42290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Fabricators Ltd.</a:t>
            </a:r>
            <a:endParaRPr sz="4000" b="1" i="0" u="none" strike="noStrike" cap="none" dirty="0">
              <a:solidFill>
                <a:srgbClr val="422904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Approved By RDSO, B &amp; ISO 9001:2015 Certified Company</a:t>
            </a:r>
            <a:endParaRPr dirty="0"/>
          </a:p>
        </p:txBody>
      </p:sp>
      <p:sp>
        <p:nvSpPr>
          <p:cNvPr id="3" name="Shape 300"/>
          <p:cNvSpPr txBox="1"/>
          <p:nvPr/>
        </p:nvSpPr>
        <p:spPr>
          <a:xfrm>
            <a:off x="762000" y="2738736"/>
            <a:ext cx="78486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29251B"/>
                </a:solidFill>
                <a:latin typeface="Calibri"/>
                <a:ea typeface="Calibri"/>
                <a:cs typeface="Calibri"/>
                <a:sym typeface="Calibri"/>
              </a:rPr>
              <a:t>“DESIGNERS, ENGINEERS, FABRICATORS &amp; CONTRACTORS”</a:t>
            </a:r>
            <a:endParaRPr sz="2400" b="1" i="0" u="none" strike="noStrike" cap="none">
              <a:solidFill>
                <a:srgbClr val="29251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Shape 301"/>
          <p:cNvSpPr txBox="1"/>
          <p:nvPr/>
        </p:nvSpPr>
        <p:spPr>
          <a:xfrm>
            <a:off x="1828800" y="3200401"/>
            <a:ext cx="54864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              Office &amp; Works</a:t>
            </a:r>
            <a:endParaRPr sz="1400" b="1" i="0" u="none" strike="noStrike" cap="none" dirty="0">
              <a:solidFill>
                <a:srgbClr val="4229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B - 2, </a:t>
            </a:r>
            <a:r>
              <a:rPr lang="en-US" sz="1400" b="0" i="0" u="none" strike="noStrike" cap="none" dirty="0" err="1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Saraswati</a:t>
            </a:r>
            <a:r>
              <a:rPr lang="en-US" sz="1400" b="0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 Industrial Estate, </a:t>
            </a:r>
            <a:r>
              <a:rPr lang="en-US" sz="1400" b="0" i="0" u="none" strike="noStrike" cap="none" dirty="0" err="1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Partapur</a:t>
            </a:r>
            <a:r>
              <a:rPr lang="en-US" sz="1400" b="0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, Meerut – 250 103</a:t>
            </a:r>
            <a:endParaRPr sz="1400" b="0" i="0" u="none" strike="noStrike" cap="none" dirty="0">
              <a:solidFill>
                <a:srgbClr val="4229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1400" b="0" i="0" u="sng" strike="noStrike" cap="none" dirty="0">
                <a:solidFill>
                  <a:srgbClr val="422904"/>
                </a:solidFill>
                <a:latin typeface="Calibri"/>
                <a:ea typeface="Calibri"/>
                <a:cs typeface="Calibri"/>
                <a:sym typeface="Calibri"/>
              </a:rPr>
              <a:t>Email: pioneer@pioengg.com</a:t>
            </a:r>
            <a:endParaRPr sz="1400" b="0" i="0" u="sng" strike="noStrike" cap="none" dirty="0">
              <a:solidFill>
                <a:srgbClr val="42290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Shape 302"/>
          <p:cNvSpPr txBox="1"/>
          <p:nvPr/>
        </p:nvSpPr>
        <p:spPr>
          <a:xfrm>
            <a:off x="2971800" y="4154508"/>
            <a:ext cx="419100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 dirty="0">
                <a:solidFill>
                  <a:srgbClr val="29251B"/>
                </a:solidFill>
                <a:latin typeface="Calibri"/>
                <a:ea typeface="Calibri"/>
                <a:cs typeface="Calibri"/>
                <a:sym typeface="Calibri"/>
              </a:rPr>
              <a:t>                       Visit us</a:t>
            </a:r>
            <a:r>
              <a:rPr lang="en-US"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400" b="0" i="0" u="sng" strike="noStrike" cap="none" dirty="0" smtClean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www.pioengg.com</a:t>
            </a:r>
            <a:endParaRPr lang="en-US" sz="1400" b="0" i="0" u="sng" strike="noStrike" cap="none" dirty="0" smtClean="0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dirty="0" smtClean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</a:t>
            </a:r>
            <a:r>
              <a:rPr lang="en-US" sz="1400" u="sng" dirty="0" smtClean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</a:rPr>
              <a:t>www.piofab.com</a:t>
            </a:r>
            <a:r>
              <a:rPr lang="en-US" sz="1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endParaRPr sz="1400" b="0" i="0" u="none" strike="noStrike" cap="none" dirty="0">
              <a:solidFill>
                <a:srgbClr val="29251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Shape 303"/>
          <p:cNvSpPr txBox="1"/>
          <p:nvPr/>
        </p:nvSpPr>
        <p:spPr>
          <a:xfrm>
            <a:off x="1066800" y="1143001"/>
            <a:ext cx="7772400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29251B"/>
                </a:solidFill>
                <a:latin typeface="Calibri"/>
                <a:ea typeface="Calibri"/>
                <a:cs typeface="Calibri"/>
                <a:sym typeface="Calibri"/>
              </a:rPr>
              <a:t>One Stop Solution Provider of all Railway Engineering, Structural Fabrication and Galvanizing Needs </a:t>
            </a:r>
            <a:r>
              <a:rPr lang="en-US" sz="1400" b="0" i="0" u="none" strike="noStrike" cap="none" dirty="0">
                <a:solidFill>
                  <a:srgbClr val="422904"/>
                </a:solidFill>
                <a:latin typeface="Verdana"/>
                <a:ea typeface="Verdana"/>
                <a:cs typeface="Verdana"/>
                <a:sym typeface="Verdana"/>
              </a:rPr>
              <a:t>	</a:t>
            </a:r>
            <a:endParaRPr sz="1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54016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932</TotalTime>
  <Words>753</Words>
  <Application>Microsoft Office PowerPoint</Application>
  <PresentationFormat>On-screen Show (4:3)</PresentationFormat>
  <Paragraphs>120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Calibri Light</vt:lpstr>
      <vt:lpstr>Source Sans Pro</vt:lpstr>
      <vt:lpstr>Stop</vt:lpstr>
      <vt:lpstr>Wingdings</vt:lpstr>
      <vt:lpstr>Calibri</vt:lpstr>
      <vt:lpstr>Verdana</vt:lpstr>
      <vt:lpstr>Times New Roman</vt:lpstr>
      <vt:lpstr>Arial</vt:lpstr>
      <vt:lpstr>Office Theme</vt:lpstr>
      <vt:lpstr>PIONEER FABRICATORS  LTD.  An ISO 9001 : 2015 Company  </vt:lpstr>
      <vt:lpstr>  </vt:lpstr>
      <vt:lpstr>PowerPoint Presentation</vt:lpstr>
      <vt:lpstr>MAJOR ACHIEVEMENTS</vt:lpstr>
      <vt:lpstr>PowerPoint Presentation</vt:lpstr>
      <vt:lpstr>MANUFACTURING FACILITIES</vt:lpstr>
      <vt:lpstr>PLANT &amp; EQUIPMENT</vt:lpstr>
      <vt:lpstr>PowerPoint Presentation</vt:lpstr>
      <vt:lpstr>PowerPoint Presentation</vt:lpstr>
      <vt:lpstr>Erection &amp; Launching Facility</vt:lpstr>
      <vt:lpstr>Machine List</vt:lpstr>
      <vt:lpstr>Machine List</vt:lpstr>
      <vt:lpstr>Machine List</vt:lpstr>
      <vt:lpstr>Machine List</vt:lpstr>
      <vt:lpstr>Machine List</vt:lpstr>
      <vt:lpstr>RDSO APPROVAL</vt:lpstr>
      <vt:lpstr>FIRM REGISTRATION DETAIL</vt:lpstr>
      <vt:lpstr>FACTORY LICENSE </vt:lpstr>
      <vt:lpstr>ISO 9001 </vt:lpstr>
      <vt:lpstr>ISO 9001 </vt:lpstr>
      <vt:lpstr>Udyam </vt:lpstr>
      <vt:lpstr>Organization Chart</vt:lpstr>
      <vt:lpstr>QA-QC PROCESS</vt:lpstr>
      <vt:lpstr>PowerPoint Presentation</vt:lpstr>
      <vt:lpstr>Artisans- Involved in Cutting, Welding, Drilling, Blasting, Metalizing &amp; Painting</vt:lpstr>
      <vt:lpstr>Fabrication UNIT</vt:lpstr>
      <vt:lpstr>Power Demand-   Installed Power Supply-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PIONEER FABRICATORS (P) LTD.</dc:title>
  <dc:creator>User</dc:creator>
  <cp:lastModifiedBy>hp</cp:lastModifiedBy>
  <cp:revision>72</cp:revision>
  <cp:lastPrinted>2018-06-25T06:03:22Z</cp:lastPrinted>
  <dcterms:modified xsi:type="dcterms:W3CDTF">2026-06-24T11:47:11Z</dcterms:modified>
</cp:coreProperties>
</file>